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9340F4-AA1F-E34E-96A0-1DA4D8C48D48}" v="72" dt="2026-03-23T04:10:54.8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97" autoAdjust="0"/>
    <p:restoredTop sz="94715"/>
  </p:normalViewPr>
  <p:slideViewPr>
    <p:cSldViewPr>
      <p:cViewPr varScale="1">
        <p:scale>
          <a:sx n="60" d="100"/>
          <a:sy n="60" d="100"/>
        </p:scale>
        <p:origin x="2130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4291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0E552D-460B-4E6F-B9D3-1F18C3A02242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6" y="2124844"/>
            <a:ext cx="24971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5D9EF1-5966-4BEB-A032-F67E9117FA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9266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8018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0" y="0"/>
            <a:ext cx="6858000" cy="635000"/>
          </a:xfrm>
          <a:prstGeom prst="rect">
            <a:avLst/>
          </a:prstGeom>
          <a:solidFill>
            <a:srgbClr val="23651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endParaRPr lang="ja-JP" altLang="ja-JP" sz="1350">
              <a:solidFill>
                <a:prstClr val="black"/>
              </a:solidFill>
            </a:endParaRPr>
          </a:p>
        </p:txBody>
      </p:sp>
      <p:pic>
        <p:nvPicPr>
          <p:cNvPr id="11280" name="Picture 16" descr="tmp2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69751" y="12215"/>
            <a:ext cx="4076700" cy="524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2888" y="922868"/>
            <a:ext cx="6372225" cy="679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2888" y="1691219"/>
            <a:ext cx="6372225" cy="6432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3198020" y="-376767"/>
            <a:ext cx="2337197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ja-JP" altLang="ja-JP" sz="1350">
              <a:solidFill>
                <a:prstClr val="black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C2AC010-2140-D5D9-99DF-323D9C955A47}"/>
              </a:ext>
            </a:extLst>
          </p:cNvPr>
          <p:cNvSpPr txBox="1"/>
          <p:nvPr userDrawn="1"/>
        </p:nvSpPr>
        <p:spPr>
          <a:xfrm>
            <a:off x="-2982" y="36362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グリーントランスフォーメーション先導研究センター</a:t>
            </a:r>
            <a:endParaRPr lang="en-US" altLang="ja-JP" sz="1600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lang="en-US" altLang="ja-JP" sz="1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2025</a:t>
            </a:r>
            <a:r>
              <a:rPr lang="ja-JP" altLang="en-US" sz="1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年度</a:t>
            </a:r>
            <a:r>
              <a:rPr lang="en-US" altLang="ja-JP" sz="1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HU-GXC</a:t>
            </a:r>
            <a:r>
              <a:rPr lang="ja-JP" altLang="en-US" sz="1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公募型研究プログラム研究成果</a:t>
            </a:r>
            <a:endParaRPr kumimoji="1" lang="en-US" altLang="ja-JP" sz="1600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A52744A5-8EDF-67A0-0E35-4EB07485A8C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982" y="0"/>
            <a:ext cx="692092" cy="635000"/>
          </a:xfrm>
          <a:prstGeom prst="rect">
            <a:avLst/>
          </a:prstGeom>
        </p:spPr>
      </p:pic>
      <p:pic>
        <p:nvPicPr>
          <p:cNvPr id="9" name="図 8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9ABE293C-382B-7713-C825-FC9597350B7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3297" y="8357834"/>
            <a:ext cx="764704" cy="764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010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18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180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180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180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180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kumimoji="1" sz="180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kumimoji="1" sz="180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kumimoji="1" sz="180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kumimoji="1" sz="180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Char char="–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Char char="–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har char="»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p.sci.hokudai.ac.jp/~psg/index.html" TargetMode="External"/><Relationship Id="rId2" Type="http://schemas.openxmlformats.org/officeDocument/2006/relationships/hyperlink" Target="mailto:ashaqeer@elms.hokudai.ac.jp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emf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40BB8C0-47B8-4602-7872-1FDA45F4B635}"/>
              </a:ext>
            </a:extLst>
          </p:cNvPr>
          <p:cNvSpPr txBox="1"/>
          <p:nvPr/>
        </p:nvSpPr>
        <p:spPr>
          <a:xfrm>
            <a:off x="1189645" y="640190"/>
            <a:ext cx="566835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1200" b="1">
                <a:latin typeface="BIZ UDGothic" panose="020B0400000000000000" pitchFamily="49" charset="-128"/>
                <a:ea typeface="BIZ UDGothic" panose="020B0400000000000000" pitchFamily="49" charset="-128"/>
              </a:rPr>
              <a:t>「</a:t>
            </a:r>
            <a:r>
              <a:rPr lang="en-US" sz="1200" b="1" dirty="0">
                <a:latin typeface="BIZ UDGothic" panose="020B0400000000000000" pitchFamily="49" charset="-128"/>
                <a:ea typeface="BIZ UDGothic" panose="020B0400000000000000" pitchFamily="49" charset="-128"/>
              </a:rPr>
              <a:t>Design and Development of Compact Multispectral Imaging Telescope for Precision Agricultural and Environmental Monitoring</a:t>
            </a:r>
            <a:r>
              <a:rPr kumimoji="1" lang="ja-JP" altLang="en-US" sz="1200" b="1">
                <a:latin typeface="BIZ UDGothic" panose="020B0400000000000000" pitchFamily="49" charset="-128"/>
                <a:ea typeface="BIZ UDGothic" panose="020B0400000000000000" pitchFamily="49" charset="-128"/>
              </a:rPr>
              <a:t>」</a:t>
            </a:r>
            <a:endParaRPr kumimoji="1" lang="en-US" altLang="ja-JP" sz="1200" b="1" dirty="0">
              <a:latin typeface="BIZ UDGothic" panose="020B0400000000000000" pitchFamily="49" charset="-128"/>
              <a:ea typeface="BIZ UDGothic" panose="020B0400000000000000" pitchFamily="49" charset="-128"/>
            </a:endParaRPr>
          </a:p>
          <a:p>
            <a:r>
              <a:rPr kumimoji="1" lang="en-US" altLang="ja-JP" sz="1200" b="1" dirty="0">
                <a:latin typeface="BIZ UDGothic" panose="020B0400000000000000" pitchFamily="49" charset="-128"/>
                <a:ea typeface="BIZ UDGothic" panose="020B0400000000000000" pitchFamily="49" charset="-128"/>
              </a:rPr>
              <a:t>Ahmad Shaqeer Mohamed Thaheer </a:t>
            </a:r>
            <a:r>
              <a:rPr lang="ja-JP" altLang="en-US" sz="1200">
                <a:latin typeface="BIZ UDGothic" panose="020B0400000000000000" pitchFamily="49" charset="-128"/>
                <a:ea typeface="BIZ UDGothic" panose="020B0400000000000000" pitchFamily="49" charset="-128"/>
              </a:rPr>
              <a:t>○</a:t>
            </a:r>
            <a:r>
              <a:rPr lang="zh-CN" altLang="en-US" sz="1200" dirty="0">
                <a:latin typeface="BIZ UDGothic" panose="020B0400000000000000" pitchFamily="49" charset="-128"/>
                <a:ea typeface="BIZ UDGothic" panose="020B0400000000000000" pitchFamily="49" charset="-128"/>
              </a:rPr>
              <a:t>大学院理学研究院・地球惑星科学部門 宇宙惑星科学分野</a:t>
            </a:r>
            <a:endParaRPr lang="en-JP" altLang="zh-CN" sz="1200" dirty="0">
              <a:latin typeface="BIZ UDGothic" panose="020B0400000000000000" pitchFamily="49" charset="-128"/>
              <a:ea typeface="BIZ UDGothic" panose="020B0400000000000000" pitchFamily="49" charset="-128"/>
            </a:endParaRPr>
          </a:p>
          <a:p>
            <a:r>
              <a:rPr lang="en-US" altLang="ja-JP" sz="1200" dirty="0">
                <a:latin typeface="BIZ UDGothic" panose="020B0400000000000000" pitchFamily="49" charset="-128"/>
                <a:ea typeface="BIZ UDGothic" panose="020B0400000000000000" pitchFamily="49" charset="-128"/>
              </a:rPr>
              <a:t>email: </a:t>
            </a:r>
            <a:r>
              <a:rPr lang="en-US" altLang="ja-JP" sz="1200" dirty="0">
                <a:latin typeface="BIZ UDGothic" panose="020B0400000000000000" pitchFamily="49" charset="-128"/>
                <a:ea typeface="BIZ UDGothic" panose="020B0400000000000000" pitchFamily="49" charset="-128"/>
                <a:hlinkClick r:id="rId2"/>
              </a:rPr>
              <a:t>ashaqeer@elms.hokudai.ac.jp</a:t>
            </a:r>
            <a:endParaRPr lang="en-US" altLang="ja-JP" sz="1200" dirty="0">
              <a:latin typeface="BIZ UDGothic" panose="020B0400000000000000" pitchFamily="49" charset="-128"/>
              <a:ea typeface="BIZ UDGothic" panose="020B0400000000000000" pitchFamily="49" charset="-128"/>
            </a:endParaRPr>
          </a:p>
          <a:p>
            <a:r>
              <a:rPr lang="ja-JP" altLang="en-US" sz="1200" dirty="0">
                <a:latin typeface="BIZ UDGothic" panose="020B0400000000000000" pitchFamily="49" charset="-128"/>
                <a:ea typeface="BIZ UDGothic" panose="020B0400000000000000" pitchFamily="49" charset="-128"/>
              </a:rPr>
              <a:t>研究室</a:t>
            </a:r>
            <a:r>
              <a:rPr lang="en-US" altLang="ja-JP" sz="1200" dirty="0">
                <a:latin typeface="BIZ UDGothic" panose="020B0400000000000000" pitchFamily="49" charset="-128"/>
                <a:ea typeface="BIZ UDGothic" panose="020B0400000000000000" pitchFamily="49" charset="-128"/>
              </a:rPr>
              <a:t>HP </a:t>
            </a:r>
            <a:r>
              <a:rPr lang="en-US" altLang="ja-JP" sz="1200" dirty="0">
                <a:latin typeface="BIZ UDGothic" panose="020B0400000000000000" pitchFamily="49" charset="-128"/>
                <a:ea typeface="BIZ UDGothic" panose="020B0400000000000000" pitchFamily="49" charset="-128"/>
                <a:hlinkClick r:id="rId3"/>
              </a:rPr>
              <a:t>https://www.ep.sci.hokudai.ac.jp/~psg/index.html</a:t>
            </a:r>
            <a:endParaRPr lang="en-US" altLang="ja-JP" sz="1200" dirty="0">
              <a:latin typeface="BIZ UDGothic" panose="020B0400000000000000" pitchFamily="49" charset="-128"/>
              <a:ea typeface="BIZ UDGothic" panose="020B0400000000000000" pitchFamily="49" charset="-128"/>
            </a:endParaRPr>
          </a:p>
          <a:p>
            <a:r>
              <a:rPr kumimoji="1" lang="ja-JP" altLang="en-US" sz="1200">
                <a:latin typeface="BIZ UDGothic" panose="020B0400000000000000" pitchFamily="49" charset="-128"/>
                <a:ea typeface="BIZ UDGothic" panose="020B0400000000000000" pitchFamily="49" charset="-128"/>
              </a:rPr>
              <a:t>関連キーワード：</a:t>
            </a:r>
            <a:endParaRPr kumimoji="1" lang="ja-JP" altLang="en-US" sz="1200" dirty="0">
              <a:latin typeface="BIZ UDGothic" panose="020B0400000000000000" pitchFamily="49" charset="-128"/>
              <a:ea typeface="BIZ UDGothic" panose="020B0400000000000000" pitchFamily="49" charset="-12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B71019-FA2B-1AAE-65E3-82D8FD7A456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40" y="694554"/>
            <a:ext cx="957199" cy="1276265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8229A33-668C-A4D8-EC85-3DEDE3BA9D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1284186"/>
              </p:ext>
            </p:extLst>
          </p:nvPr>
        </p:nvGraphicFramePr>
        <p:xfrm>
          <a:off x="116632" y="2029728"/>
          <a:ext cx="6624735" cy="7119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>
                  <a:extLst>
                    <a:ext uri="{9D8B030D-6E8A-4147-A177-3AD203B41FA5}">
                      <a16:colId xmlns:a16="http://schemas.microsoft.com/office/drawing/2014/main" val="2274870912"/>
                    </a:ext>
                  </a:extLst>
                </a:gridCol>
                <a:gridCol w="3888431">
                  <a:extLst>
                    <a:ext uri="{9D8B030D-6E8A-4147-A177-3AD203B41FA5}">
                      <a16:colId xmlns:a16="http://schemas.microsoft.com/office/drawing/2014/main" val="1432249563"/>
                    </a:ext>
                  </a:extLst>
                </a:gridCol>
              </a:tblGrid>
              <a:tr h="313367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b="1">
                          <a:solidFill>
                            <a:schemeClr val="tx1"/>
                          </a:solidFill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  <a:t>研究の目的</a:t>
                      </a:r>
                      <a:endParaRPr lang="en-JP" sz="1200" b="1" dirty="0">
                        <a:solidFill>
                          <a:schemeClr val="tx1"/>
                        </a:solidFill>
                        <a:latin typeface="BIZ UDGothic" panose="020B0400000000000000" pitchFamily="49" charset="-128"/>
                        <a:ea typeface="BIZ UDGothic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>
                          <a:solidFill>
                            <a:schemeClr val="tx1"/>
                          </a:solidFill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  <a:t>研究内容</a:t>
                      </a:r>
                      <a:r>
                        <a:rPr lang="en-JP" sz="1200" b="1" dirty="0">
                          <a:solidFill>
                            <a:schemeClr val="tx1"/>
                          </a:solidFill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5220013"/>
                  </a:ext>
                </a:extLst>
              </a:tr>
              <a:tr h="2249318">
                <a:tc rowSpan="3"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  <a:t>Growing concerns over climate change, resource depletion, &amp; sustainable food production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  <a:t>Increasing demand for precision agriculture &amp; environmental monitoring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  <a:t>Limitations of conventional methods &amp; existing nondestructive techniques: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  <a:t>Challenges in spectral imaging:</a:t>
                      </a:r>
                    </a:p>
                    <a:p>
                      <a:pPr marL="357188" lvl="1" indent="-173038" algn="l">
                        <a:buFont typeface="Courier New" panose="02070309020205020404" pitchFamily="49" charset="0"/>
                        <a:buChar char="o"/>
                        <a:tabLst/>
                      </a:pPr>
                      <a:r>
                        <a:rPr lang="en-US" sz="1100" dirty="0"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  <a:t>Mixed pixels due to limited spatial resolution</a:t>
                      </a:r>
                    </a:p>
                    <a:p>
                      <a:pPr marL="357188" lvl="1" indent="-173038" algn="l">
                        <a:buFont typeface="Courier New" panose="02070309020205020404" pitchFamily="49" charset="0"/>
                        <a:buChar char="o"/>
                        <a:tabLst/>
                      </a:pPr>
                      <a:r>
                        <a:rPr lang="en-US" sz="1100" dirty="0"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  <a:t>Difficulty detecting small targets (e.g., microplastics, fruitlets)</a:t>
                      </a:r>
                    </a:p>
                    <a:p>
                      <a:pPr marL="357188" lvl="1" indent="-173038" algn="l">
                        <a:buFont typeface="Courier New" panose="02070309020205020404" pitchFamily="49" charset="0"/>
                        <a:buChar char="o"/>
                        <a:tabLst/>
                      </a:pPr>
                      <a:r>
                        <a:rPr lang="en-US" sz="1100" dirty="0"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  <a:t>Digital magnification degrades image quality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000" dirty="0">
                        <a:latin typeface="BIZ UDGothic" panose="020B0400000000000000" pitchFamily="49" charset="-128"/>
                        <a:ea typeface="BIZ UDGothic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5740733"/>
                  </a:ext>
                </a:extLst>
              </a:tr>
              <a:tr h="267619">
                <a:tc vMerge="1">
                  <a:txBody>
                    <a:bodyPr/>
                    <a:lstStyle/>
                    <a:p>
                      <a:endParaRPr lang="en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ja-JP" altLang="en-US" sz="1200" b="1">
                          <a:solidFill>
                            <a:schemeClr val="tx1"/>
                          </a:solidFill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  <a:t>期待される効果・貢献</a:t>
                      </a:r>
                      <a:endParaRPr lang="en-JP" sz="1200" b="1" dirty="0">
                        <a:solidFill>
                          <a:schemeClr val="tx1"/>
                        </a:solidFill>
                        <a:latin typeface="BIZ UDGothic" panose="020B0400000000000000" pitchFamily="49" charset="-128"/>
                        <a:ea typeface="BIZ UDGothic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5683187"/>
                  </a:ext>
                </a:extLst>
              </a:tr>
              <a:tr h="504056">
                <a:tc vMerge="1">
                  <a:txBody>
                    <a:bodyPr/>
                    <a:lstStyle/>
                    <a:p>
                      <a:endParaRPr lang="en-JP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sz="1100" b="1" dirty="0"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  <a:t>Technical Impact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  <a:t>Non-destructive, rapid, and high-precision monitoring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  <a:t>Accurate detection of small targets (e.g., microplastics)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  <a:t>Real-time, on-site decision-making capability</a:t>
                      </a:r>
                    </a:p>
                    <a:p>
                      <a:br>
                        <a:rPr lang="en-US" sz="1100" dirty="0"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</a:br>
                      <a:r>
                        <a:rPr lang="en-US" sz="1100" b="1" dirty="0"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  <a:t>Societal Impact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  <a:t>Advancement of precision agriculture → improved food productivity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  <a:t>Enhanced environmental monitoring → ecosystem and marine protection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  <a:t>Contribution to sustainable and resilient society</a:t>
                      </a:r>
                    </a:p>
                    <a:p>
                      <a:br>
                        <a:rPr lang="en-US" sz="1100" dirty="0"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</a:br>
                      <a:r>
                        <a:rPr lang="en-US" sz="1100" b="1" dirty="0"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  <a:t>Policy &amp; Strategic Contribution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  <a:t>Alignment with Sustainable Development Goals (SDGs):</a:t>
                      </a:r>
                    </a:p>
                    <a:p>
                      <a:pPr marL="514350" lvl="1" indent="-171450">
                        <a:buFont typeface="Courier New" panose="02070309020205020404" pitchFamily="49" charset="0"/>
                        <a:buChar char="o"/>
                      </a:pPr>
                      <a:r>
                        <a:rPr lang="en-US" sz="1100" dirty="0"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  <a:t>SDG 2: Zero Hunger</a:t>
                      </a:r>
                    </a:p>
                    <a:p>
                      <a:pPr marL="514350" lvl="1" indent="-171450">
                        <a:buFont typeface="Courier New" panose="02070309020205020404" pitchFamily="49" charset="0"/>
                        <a:buChar char="o"/>
                      </a:pPr>
                      <a:r>
                        <a:rPr lang="en-US" sz="1100" dirty="0"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  <a:t>SDG 12: Responsible Consumption and Production</a:t>
                      </a:r>
                    </a:p>
                    <a:p>
                      <a:pPr marL="514350" lvl="1" indent="-171450">
                        <a:buFont typeface="Courier New" panose="02070309020205020404" pitchFamily="49" charset="0"/>
                        <a:buChar char="o"/>
                      </a:pPr>
                      <a:r>
                        <a:rPr lang="en-US" sz="1100" dirty="0"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  <a:t>SDG 14: Life Below Water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  <a:t>Contribution to regional innovation agriculture and environment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  <a:t>Support for institutional initiatives (GX initiatives and HU Vision 2030)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0090533"/>
                  </a:ext>
                </a:extLst>
              </a:tr>
              <a:tr h="31336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>
                          <a:solidFill>
                            <a:schemeClr val="tx1"/>
                          </a:solidFill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  <a:t>研究成果</a:t>
                      </a:r>
                      <a:endParaRPr lang="en-JP" sz="1200" b="1" dirty="0">
                        <a:solidFill>
                          <a:schemeClr val="tx1"/>
                        </a:solidFill>
                        <a:latin typeface="BIZ UDGothic" panose="020B0400000000000000" pitchFamily="49" charset="-128"/>
                        <a:ea typeface="BIZ UDGothic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sz="1000" dirty="0">
                        <a:latin typeface="BIZ UDGothic" panose="020B0400000000000000" pitchFamily="49" charset="-128"/>
                        <a:ea typeface="BIZ UDGothic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204768"/>
                  </a:ext>
                </a:extLst>
              </a:tr>
              <a:tr h="2948040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  <a:t>Development of a compact, high-precision spectral imaging system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  <a:t>High-resolution imaging (FOV: 26.5 mm × 13.5 mm)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  <a:t>Preservation of spatial and spectral fidelity through optical design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  <a:t>Demonstration of real-time classification and estimation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latin typeface="BIZ UDGothic" panose="020B0400000000000000" pitchFamily="49" charset="-128"/>
                          <a:ea typeface="BIZ UDGothic" panose="020B0400000000000000" pitchFamily="49" charset="-128"/>
                        </a:rPr>
                        <a:t>Optimized spectral band configuration for cost-effective sensing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JP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7950139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82FE040C-54DA-61EE-2063-3D6ABEC9F9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24944" y="2411760"/>
            <a:ext cx="3736104" cy="2101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512650"/>
      </p:ext>
    </p:extLst>
  </p:cSld>
  <p:clrMapOvr>
    <a:masterClrMapping/>
  </p:clrMapOvr>
</p:sld>
</file>

<file path=ppt/theme/theme1.xml><?xml version="1.0" encoding="utf-8"?>
<a:theme xmlns:a="http://schemas.openxmlformats.org/drawingml/2006/main" name="1_ppt2j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pt2j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50" charset="-128"/>
          </a:defRPr>
        </a:defPPr>
      </a:lstStyle>
    </a:lnDef>
  </a:objectDefaults>
  <a:extraClrSchemeLst>
    <a:extraClrScheme>
      <a:clrScheme name="ppt2j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2j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2j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2j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2j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2j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2j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2j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2j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2j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2j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2j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1899</TotalTime>
  <Words>283</Words>
  <Application>Microsoft Office PowerPoint</Application>
  <PresentationFormat>画面に合わせる (4:3)</PresentationFormat>
  <Paragraphs>36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UDGothic</vt:lpstr>
      <vt:lpstr>BIZ UDGothic</vt:lpstr>
      <vt:lpstr>游ゴシック</vt:lpstr>
      <vt:lpstr>Arial</vt:lpstr>
      <vt:lpstr>Courier New</vt:lpstr>
      <vt:lpstr>1_ppt2j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mken</dc:creator>
  <cp:lastModifiedBy>根津　晴菜</cp:lastModifiedBy>
  <cp:revision>65</cp:revision>
  <cp:lastPrinted>2021-01-08T08:23:25Z</cp:lastPrinted>
  <dcterms:created xsi:type="dcterms:W3CDTF">2016-04-25T04:54:18Z</dcterms:created>
  <dcterms:modified xsi:type="dcterms:W3CDTF">2026-03-23T04:38:06Z</dcterms:modified>
</cp:coreProperties>
</file>